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74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70" r:id="rId14"/>
    <p:sldId id="271" r:id="rId15"/>
    <p:sldId id="268" r:id="rId16"/>
    <p:sldId id="272" r:id="rId17"/>
    <p:sldId id="273" r:id="rId18"/>
    <p:sldId id="269" r:id="rId19"/>
  </p:sldIdLst>
  <p:sldSz cx="9144000" cy="5143500" type="screen16x9"/>
  <p:notesSz cx="6858000" cy="9144000"/>
  <p:embeddedFontLst>
    <p:embeddedFont>
      <p:font typeface="NanumGothic ExtraBold" panose="020B0600000101010101" charset="-127"/>
      <p:bold r:id="rId21"/>
    </p:embeddedFont>
    <p:embeddedFont>
      <p:font typeface="Cambria Math" panose="02040503050406030204" pitchFamily="18" charset="0"/>
      <p:regular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4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18d7eca593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18d7eca593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506874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18d7eca593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18d7eca593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03190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18d7eca593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18d7eca593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97431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18d7eca593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18d7eca593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56689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18d7eca593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18d7eca593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12707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18d7eca593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18d7eca593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82220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18d7eca593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18d7eca593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30270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18d7eca593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18d7eca593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0685538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18d7eca593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18d7eca593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88946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18d7eca593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18d7eca593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8d7eca59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8d7eca59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18d7eca593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18d7eca593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97431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18d7eca593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18d7eca593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836728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18d7eca593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18d7eca593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50898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18d7eca593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18d7eca593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9588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18d7eca593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18d7eca593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745019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3"/>
          <p:cNvSpPr txBox="1"/>
          <p:nvPr/>
        </p:nvSpPr>
        <p:spPr>
          <a:xfrm>
            <a:off x="1339749" y="2881070"/>
            <a:ext cx="5184421" cy="1916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3500" b="1" dirty="0">
                <a:solidFill>
                  <a:srgbClr val="19264B"/>
                </a:solidFill>
              </a:rPr>
              <a:t>CUAI</a:t>
            </a:r>
            <a:r>
              <a:rPr lang="en-US" altLang="ko" sz="3500" b="1" dirty="0">
                <a:solidFill>
                  <a:srgbClr val="19264B"/>
                </a:solidFill>
              </a:rPr>
              <a:t> </a:t>
            </a:r>
            <a:r>
              <a:rPr lang="ko-KR" altLang="en-US" sz="3500" b="1" dirty="0">
                <a:solidFill>
                  <a:srgbClr val="19264B"/>
                </a:solidFill>
              </a:rPr>
              <a:t>앤드류 응</a:t>
            </a:r>
            <a:r>
              <a:rPr lang="en-US" altLang="ko-KR" sz="3500" b="1" dirty="0">
                <a:solidFill>
                  <a:srgbClr val="19264B"/>
                </a:solidFill>
              </a:rPr>
              <a:t> </a:t>
            </a:r>
            <a:r>
              <a:rPr lang="ko" sz="3500" b="1" dirty="0">
                <a:solidFill>
                  <a:srgbClr val="19264B"/>
                </a:solidFill>
              </a:rPr>
              <a:t>스터디</a:t>
            </a:r>
            <a:endParaRPr sz="3500" b="1" dirty="0">
              <a:solidFill>
                <a:srgbClr val="19264B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solidFill>
                  <a:srgbClr val="19264B"/>
                </a:solidFill>
              </a:rPr>
              <a:t>2022.0</a:t>
            </a:r>
            <a:r>
              <a:rPr lang="en-US" altLang="ko" dirty="0">
                <a:solidFill>
                  <a:srgbClr val="19264B"/>
                </a:solidFill>
              </a:rPr>
              <a:t>4</a:t>
            </a:r>
            <a:r>
              <a:rPr lang="ko" dirty="0">
                <a:solidFill>
                  <a:srgbClr val="19264B"/>
                </a:solidFill>
              </a:rPr>
              <a:t>.0</a:t>
            </a:r>
            <a:r>
              <a:rPr lang="en-US" altLang="ko" dirty="0">
                <a:solidFill>
                  <a:srgbClr val="19264B"/>
                </a:solidFill>
              </a:rPr>
              <a:t>5</a:t>
            </a:r>
            <a:endParaRPr dirty="0">
              <a:solidFill>
                <a:srgbClr val="19264B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19264B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19264B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>
                <a:solidFill>
                  <a:srgbClr val="19264B"/>
                </a:solidFill>
              </a:rPr>
              <a:t>발표자 : </a:t>
            </a:r>
            <a:r>
              <a:rPr lang="ko-KR" altLang="en-US" sz="1100" dirty="0">
                <a:solidFill>
                  <a:srgbClr val="19264B"/>
                </a:solidFill>
              </a:rPr>
              <a:t>김유선</a:t>
            </a:r>
            <a:endParaRPr sz="1100" dirty="0">
              <a:solidFill>
                <a:srgbClr val="19264B"/>
              </a:solidFill>
            </a:endParaRPr>
          </a:p>
        </p:txBody>
      </p:sp>
      <p:cxnSp>
        <p:nvCxnSpPr>
          <p:cNvPr id="56" name="Google Shape;56;p13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7" name="Google Shape;5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3" name="Google Shape;63;p14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Feature and Polynomial Regression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49C5F2A-80E8-4178-8426-DA791A956B78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2560359" y="1030147"/>
            <a:ext cx="4752000" cy="1800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C6C5C9E-2970-4A21-B621-60A057D836C6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2615371" y="3133998"/>
            <a:ext cx="4752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1190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3" name="Google Shape;63;p14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6" name="Google Shape;66;p14"/>
              <p:cNvSpPr txBox="1"/>
              <p:nvPr/>
            </p:nvSpPr>
            <p:spPr>
              <a:xfrm>
                <a:off x="1408974" y="306875"/>
                <a:ext cx="5855426" cy="144113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>
                  <a:lnSpc>
                    <a:spcPct val="115000"/>
                  </a:lnSpc>
                </a:pPr>
                <a:r>
                  <a:rPr lang="en-US" altLang="ko-KR" sz="2000" dirty="0">
                    <a:solidFill>
                      <a:srgbClr val="19264B"/>
                    </a:solidFill>
                    <a:latin typeface="NanumGothic ExtraBold"/>
                    <a:ea typeface="NanumGothic ExtraBold"/>
                    <a:cs typeface="NanumGothic ExtraBold"/>
                    <a:sym typeface="NanumGothic ExtraBold"/>
                  </a:rPr>
                  <a:t>Normal Equation =&gt;     </a:t>
                </a:r>
                <a:r>
                  <a:rPr lang="en-US" altLang="ko-KR" sz="2500" dirty="0">
                    <a:solidFill>
                      <a:srgbClr val="19264B"/>
                    </a:solidFill>
                    <a:latin typeface="NanumGothic ExtraBold"/>
                    <a:ea typeface="NanumGothic ExtraBold"/>
                    <a:cs typeface="NanumGothic ExtraBold"/>
                    <a:sym typeface="NanumGothic ExtraBold"/>
                  </a:rPr>
                  <a:t> </a:t>
                </a:r>
                <a14:m>
                  <m:oMath xmlns:m="http://schemas.openxmlformats.org/officeDocument/2006/math">
                    <m:r>
                      <a:rPr lang="ko-KR" altLang="en-US" sz="2500" i="1" smtClean="0">
                        <a:solidFill>
                          <a:srgbClr val="19264B"/>
                        </a:solidFill>
                        <a:latin typeface="Cambria Math" panose="02040503050406030204" pitchFamily="18" charset="0"/>
                        <a:ea typeface="NanumGothic ExtraBold"/>
                        <a:cs typeface="NanumGothic ExtraBold"/>
                        <a:sym typeface="NanumGothic ExtraBold"/>
                      </a:rPr>
                      <m:t>𝜃</m:t>
                    </m:r>
                    <m:r>
                      <a:rPr lang="en-US" altLang="ko-KR" sz="2500" b="0" i="1" smtClean="0">
                        <a:solidFill>
                          <a:srgbClr val="19264B"/>
                        </a:solidFill>
                        <a:latin typeface="Cambria Math" panose="02040503050406030204" pitchFamily="18" charset="0"/>
                        <a:ea typeface="NanumGothic ExtraBold"/>
                        <a:cs typeface="NanumGothic ExtraBold"/>
                        <a:sym typeface="NanumGothic ExtraBold"/>
                      </a:rPr>
                      <m:t>=(</m:t>
                    </m:r>
                    <m:sSup>
                      <m:sSupPr>
                        <m:ctrlPr>
                          <a:rPr lang="en-US" altLang="ko-KR" sz="2500" b="0" i="1" smtClean="0">
                            <a:solidFill>
                              <a:srgbClr val="19264B"/>
                            </a:solidFill>
                            <a:latin typeface="Cambria Math" panose="02040503050406030204" pitchFamily="18" charset="0"/>
                            <a:ea typeface="NanumGothic ExtraBold"/>
                            <a:sym typeface="NanumGothic ExtraBold"/>
                          </a:rPr>
                        </m:ctrlPr>
                      </m:sSupPr>
                      <m:e>
                        <m:r>
                          <a:rPr lang="en-US" altLang="ko-KR" sz="2500" i="1">
                            <a:solidFill>
                              <a:srgbClr val="19264B"/>
                            </a:solidFill>
                            <a:latin typeface="Cambria Math" panose="02040503050406030204" pitchFamily="18" charset="0"/>
                            <a:ea typeface="NanumGothic ExtraBold"/>
                            <a:cs typeface="NanumGothic ExtraBold"/>
                            <a:sym typeface="NanumGothic ExtraBold"/>
                          </a:rPr>
                          <m:t>(</m:t>
                        </m:r>
                        <m:sSup>
                          <m:sSupPr>
                            <m:ctrlPr>
                              <a:rPr lang="en-US" altLang="ko-KR" sz="2500" i="1">
                                <a:solidFill>
                                  <a:srgbClr val="19264B"/>
                                </a:solidFill>
                                <a:latin typeface="Cambria Math" panose="02040503050406030204" pitchFamily="18" charset="0"/>
                                <a:ea typeface="NanumGothic ExtraBold"/>
                                <a:sym typeface="NanumGothic ExtraBold"/>
                              </a:rPr>
                            </m:ctrlPr>
                          </m:sSupPr>
                          <m:e>
                            <m:r>
                              <a:rPr lang="en-US" altLang="ko-KR" sz="2500" i="1">
                                <a:solidFill>
                                  <a:srgbClr val="19264B"/>
                                </a:solidFill>
                                <a:latin typeface="Cambria Math" panose="02040503050406030204" pitchFamily="18" charset="0"/>
                                <a:ea typeface="NanumGothic ExtraBold"/>
                                <a:sym typeface="NanumGothic ExtraBold"/>
                              </a:rPr>
                              <m:t>𝑋</m:t>
                            </m:r>
                          </m:e>
                          <m:sup>
                            <m:r>
                              <a:rPr lang="en-US" altLang="ko-KR" sz="2500" i="1">
                                <a:solidFill>
                                  <a:srgbClr val="19264B"/>
                                </a:solidFill>
                                <a:latin typeface="Cambria Math" panose="02040503050406030204" pitchFamily="18" charset="0"/>
                                <a:ea typeface="NanumGothic ExtraBold"/>
                                <a:sym typeface="NanumGothic ExtraBold"/>
                              </a:rPr>
                              <m:t>𝑇</m:t>
                            </m:r>
                          </m:sup>
                        </m:sSup>
                        <m:r>
                          <a:rPr lang="en-US" altLang="ko-KR" sz="2500" i="1">
                            <a:solidFill>
                              <a:srgbClr val="19264B"/>
                            </a:solidFill>
                            <a:latin typeface="Cambria Math" panose="02040503050406030204" pitchFamily="18" charset="0"/>
                            <a:ea typeface="NanumGothic ExtraBold"/>
                            <a:cs typeface="NanumGothic ExtraBold"/>
                            <a:sym typeface="NanumGothic ExtraBold"/>
                          </a:rPr>
                          <m:t>𝑋</m:t>
                        </m:r>
                        <m:r>
                          <a:rPr lang="en-US" altLang="ko-KR" sz="2500" i="1">
                            <a:solidFill>
                              <a:srgbClr val="19264B"/>
                            </a:solidFill>
                            <a:latin typeface="Cambria Math" panose="02040503050406030204" pitchFamily="18" charset="0"/>
                            <a:ea typeface="NanumGothic ExtraBold"/>
                            <a:cs typeface="NanumGothic ExtraBold"/>
                            <a:sym typeface="NanumGothic ExtraBold"/>
                          </a:rPr>
                          <m:t>)</m:t>
                        </m:r>
                      </m:e>
                      <m:sup>
                        <m:r>
                          <a:rPr lang="en-US" altLang="ko-KR" sz="2500" b="0" i="1" smtClean="0">
                            <a:solidFill>
                              <a:srgbClr val="19264B"/>
                            </a:solidFill>
                            <a:latin typeface="Cambria Math" panose="02040503050406030204" pitchFamily="18" charset="0"/>
                            <a:ea typeface="NanumGothic ExtraBold"/>
                            <a:sym typeface="NanumGothic ExtraBold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altLang="ko-KR" sz="2500" b="0" i="1" smtClean="0">
                            <a:solidFill>
                              <a:srgbClr val="19264B"/>
                            </a:solidFill>
                            <a:latin typeface="Cambria Math" panose="02040503050406030204" pitchFamily="18" charset="0"/>
                            <a:ea typeface="NanumGothic ExtraBold"/>
                            <a:sym typeface="NanumGothic ExtraBold"/>
                          </a:rPr>
                        </m:ctrlPr>
                      </m:sSupPr>
                      <m:e>
                        <m:r>
                          <a:rPr lang="en-US" altLang="ko-KR" sz="2500" b="0" i="1" smtClean="0">
                            <a:solidFill>
                              <a:srgbClr val="19264B"/>
                            </a:solidFill>
                            <a:latin typeface="Cambria Math" panose="02040503050406030204" pitchFamily="18" charset="0"/>
                            <a:ea typeface="NanumGothic ExtraBold"/>
                            <a:sym typeface="NanumGothic ExtraBold"/>
                          </a:rPr>
                          <m:t>𝑋</m:t>
                        </m:r>
                      </m:e>
                      <m:sup>
                        <m:r>
                          <a:rPr lang="en-US" altLang="ko-KR" sz="2500" b="0" i="1" smtClean="0">
                            <a:solidFill>
                              <a:srgbClr val="19264B"/>
                            </a:solidFill>
                            <a:latin typeface="Cambria Math" panose="02040503050406030204" pitchFamily="18" charset="0"/>
                            <a:ea typeface="NanumGothic ExtraBold"/>
                            <a:sym typeface="NanumGothic ExtraBold"/>
                          </a:rPr>
                          <m:t>𝑇</m:t>
                        </m:r>
                      </m:sup>
                    </m:sSup>
                    <m:r>
                      <a:rPr lang="en-US" altLang="ko-KR" sz="2500" b="0" i="1" smtClean="0">
                        <a:solidFill>
                          <a:srgbClr val="19264B"/>
                        </a:solidFill>
                        <a:latin typeface="Cambria Math" panose="02040503050406030204" pitchFamily="18" charset="0"/>
                        <a:ea typeface="NanumGothic ExtraBold"/>
                        <a:sym typeface="NanumGothic ExtraBold"/>
                      </a:rPr>
                      <m:t>𝑦</m:t>
                    </m:r>
                  </m:oMath>
                </a14:m>
                <a:endParaRPr lang="en-US" sz="2500" dirty="0">
                  <a:solidFill>
                    <a:srgbClr val="19264B"/>
                  </a:solidFill>
                  <a:latin typeface="NanumGothic ExtraBold"/>
                  <a:ea typeface="NanumGothic ExtraBold"/>
                  <a:cs typeface="NanumGothic ExtraBold"/>
                  <a:sym typeface="NanumGothic ExtraBold"/>
                </a:endParaRPr>
              </a:p>
              <a:p>
                <a:pPr lvl="0">
                  <a:lnSpc>
                    <a:spcPct val="115000"/>
                  </a:lnSpc>
                </a:pPr>
                <a:endParaRPr lang="en-US" sz="2500" dirty="0">
                  <a:solidFill>
                    <a:srgbClr val="19264B"/>
                  </a:solidFill>
                  <a:latin typeface="NanumGothic ExtraBold"/>
                  <a:ea typeface="NanumGothic ExtraBold"/>
                  <a:cs typeface="NanumGothic ExtraBold"/>
                  <a:sym typeface="NanumGothic ExtraBold"/>
                </a:endParaRPr>
              </a:p>
              <a:p>
                <a:pPr lvl="0">
                  <a:lnSpc>
                    <a:spcPct val="115000"/>
                  </a:lnSpc>
                </a:pPr>
                <a:r>
                  <a:rPr lang="ko-KR" altLang="en-US" sz="2100" dirty="0">
                    <a:solidFill>
                      <a:srgbClr val="19264B"/>
                    </a:solidFill>
                    <a:latin typeface="NanumGothic ExtraBold"/>
                    <a:ea typeface="NanumGothic ExtraBold"/>
                    <a:cs typeface="NanumGothic ExtraBold"/>
                    <a:sym typeface="NanumGothic ExtraBold"/>
                  </a:rPr>
                  <a:t>선형 회귀에서의 적용</a:t>
                </a:r>
                <a:r>
                  <a:rPr lang="en-US" altLang="ko-KR" sz="2100" dirty="0">
                    <a:solidFill>
                      <a:srgbClr val="19264B"/>
                    </a:solidFill>
                    <a:latin typeface="NanumGothic ExtraBold"/>
                    <a:ea typeface="NanumGothic ExtraBold"/>
                    <a:cs typeface="NanumGothic ExtraBold"/>
                    <a:sym typeface="NanumGothic ExtraBold"/>
                  </a:rPr>
                  <a:t>! -&gt; </a:t>
                </a:r>
                <a:r>
                  <a:rPr lang="ko-KR" altLang="en-US" sz="2100" dirty="0">
                    <a:solidFill>
                      <a:srgbClr val="19264B"/>
                    </a:solidFill>
                    <a:latin typeface="NanumGothic ExtraBold"/>
                    <a:ea typeface="NanumGothic ExtraBold"/>
                    <a:cs typeface="NanumGothic ExtraBold"/>
                    <a:sym typeface="NanumGothic ExtraBold"/>
                  </a:rPr>
                  <a:t>적절한 </a:t>
                </a:r>
                <a:r>
                  <a:rPr lang="en-US" altLang="ko-KR" sz="2100" dirty="0">
                    <a:solidFill>
                      <a:srgbClr val="19264B"/>
                    </a:solidFill>
                    <a:latin typeface="NanumGothic ExtraBold"/>
                    <a:ea typeface="NanumGothic ExtraBold"/>
                    <a:cs typeface="NanumGothic ExtraBold"/>
                    <a:sym typeface="NanumGothic ExtraBold"/>
                  </a:rPr>
                  <a:t>Feature</a:t>
                </a:r>
                <a:endParaRPr sz="2100" dirty="0">
                  <a:solidFill>
                    <a:srgbClr val="19264B"/>
                  </a:solidFill>
                  <a:latin typeface="NanumGothic ExtraBold"/>
                  <a:ea typeface="NanumGothic ExtraBold"/>
                  <a:cs typeface="NanumGothic ExtraBold"/>
                  <a:sym typeface="NanumGothic ExtraBold"/>
                </a:endParaRPr>
              </a:p>
            </p:txBody>
          </p:sp>
        </mc:Choice>
        <mc:Fallback xmlns="">
          <p:sp>
            <p:nvSpPr>
              <p:cNvPr id="66" name="Google Shape;66;p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8974" y="306875"/>
                <a:ext cx="5855426" cy="1441133"/>
              </a:xfrm>
              <a:prstGeom prst="rect">
                <a:avLst/>
              </a:prstGeom>
              <a:blipFill>
                <a:blip r:embed="rId4"/>
                <a:stretch>
                  <a:fillRect l="-1249" b="-211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그림 2">
            <a:extLst>
              <a:ext uri="{FF2B5EF4-FFF2-40B4-BE49-F238E27FC236}">
                <a16:creationId xmlns:a16="http://schemas.microsoft.com/office/drawing/2014/main" id="{335783A5-40AF-4632-9D1C-8753D1664B3D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864400" y="1689590"/>
            <a:ext cx="5400000" cy="3240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79081D8-CE8B-4A25-B48B-2E6E25CC57CC}"/>
              </a:ext>
            </a:extLst>
          </p:cNvPr>
          <p:cNvSpPr/>
          <p:nvPr/>
        </p:nvSpPr>
        <p:spPr>
          <a:xfrm>
            <a:off x="4151086" y="306875"/>
            <a:ext cx="3033485" cy="730896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92468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3" name="Google Shape;63;p14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691358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3" name="Google Shape;63;p14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1408975" y="306875"/>
            <a:ext cx="5775596" cy="3724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공부한 내용</a:t>
            </a:r>
            <a:endParaRPr lang="en-US" altLang="ko-KR"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	0. Classification – (Binary, Multi)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	1. Decision Boundary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	2. Sigmoid Function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	3. Fitting and Regularization</a:t>
            </a:r>
          </a:p>
        </p:txBody>
      </p:sp>
    </p:spTree>
    <p:extLst>
      <p:ext uri="{BB962C8B-B14F-4D97-AF65-F5344CB8AC3E}">
        <p14:creationId xmlns:p14="http://schemas.microsoft.com/office/powerpoint/2010/main" val="11444057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3" name="Google Shape;63;p14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92F9719-500A-43AF-B1CB-DB1ECA864D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3963" y="102280"/>
            <a:ext cx="5717713" cy="239417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8487FF9-370A-499D-B22C-F89ED05566F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5178" y="2859242"/>
            <a:ext cx="1904365" cy="160591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83;p16">
            <a:extLst>
              <a:ext uri="{FF2B5EF4-FFF2-40B4-BE49-F238E27FC236}">
                <a16:creationId xmlns:a16="http://schemas.microsoft.com/office/drawing/2014/main" id="{1A982EEF-C1EB-45B1-BDBC-186940346459}"/>
              </a:ext>
            </a:extLst>
          </p:cNvPr>
          <p:cNvSpPr txBox="1"/>
          <p:nvPr/>
        </p:nvSpPr>
        <p:spPr>
          <a:xfrm>
            <a:off x="4212819" y="2859242"/>
            <a:ext cx="3504111" cy="19543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하나를 나머지와 구분하여 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Classification 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과정을 각각 진행하여 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h(x) 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함수를 찾는다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.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해당 선이 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Decision Boundary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36372051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3" name="Google Shape;63;p14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B28CD6F-C6B9-451D-BF15-DF081C367A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1542" y="534700"/>
            <a:ext cx="6663354" cy="4427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6527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3" name="Google Shape;63;p14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D0B22AC-914B-4533-80FB-D6323C082F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4762" y="511625"/>
            <a:ext cx="5868266" cy="310054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93D6BD3-580D-467E-AD4A-DAEFFB6B69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2521" y="1626381"/>
            <a:ext cx="2985142" cy="194131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D073F44-B93E-4A4C-9353-36472396A8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63057" y="3748768"/>
            <a:ext cx="1676400" cy="108585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7E27EAA-6BBF-421A-B177-0063162722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40843" y="3806512"/>
            <a:ext cx="1676401" cy="1028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584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3" name="Google Shape;63;p14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777C3791-71AE-4CA5-9E23-A4EFE93A53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1377" y="21771"/>
            <a:ext cx="5488226" cy="331569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E4EE2BA-E902-4E30-9BF5-1957864C2A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35827" y="3439885"/>
            <a:ext cx="3520379" cy="1490436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576FA881-6237-448A-9BE4-C9DB23DF962C}"/>
              </a:ext>
            </a:extLst>
          </p:cNvPr>
          <p:cNvSpPr/>
          <p:nvPr/>
        </p:nvSpPr>
        <p:spPr>
          <a:xfrm>
            <a:off x="3432626" y="3439885"/>
            <a:ext cx="4013200" cy="1632858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6A863D8C-BD65-46F8-B601-9189A1D99FC1}"/>
              </a:ext>
            </a:extLst>
          </p:cNvPr>
          <p:cNvCxnSpPr/>
          <p:nvPr/>
        </p:nvCxnSpPr>
        <p:spPr>
          <a:xfrm>
            <a:off x="1465943" y="3330209"/>
            <a:ext cx="687251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9A71F4CE-6241-4E9C-8A9D-D4727006C5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91546" y="3439885"/>
            <a:ext cx="2019300" cy="33337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EF2361C-A213-4C9D-BA9E-FE5913636DA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69229" y="3972703"/>
            <a:ext cx="2027777" cy="957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863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3" name="Google Shape;63;p14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3767546" y="2169732"/>
            <a:ext cx="3213825" cy="804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5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이상 입니다</a:t>
            </a:r>
            <a:r>
              <a:rPr lang="en-US" altLang="ko-KR" sz="35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!</a:t>
            </a:r>
            <a:endParaRPr sz="35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27468500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3" name="Google Shape;63;p14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스터디원 소개 및 만남 인증</a:t>
            </a:r>
            <a:r>
              <a:rPr lang="en-US" altLang="ko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: 4/1 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첫 대면 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!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2661A54-9303-4DD2-96B8-2F0385AD5F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7175" y="1253025"/>
            <a:ext cx="2282100" cy="3042800"/>
          </a:xfrm>
          <a:prstGeom prst="rect">
            <a:avLst/>
          </a:prstGeom>
        </p:spPr>
      </p:pic>
      <p:sp>
        <p:nvSpPr>
          <p:cNvPr id="10" name="Google Shape;67;p14">
            <a:extLst>
              <a:ext uri="{FF2B5EF4-FFF2-40B4-BE49-F238E27FC236}">
                <a16:creationId xmlns:a16="http://schemas.microsoft.com/office/drawing/2014/main" id="{28A3ED7D-AE76-40B5-A59D-3340EA39838D}"/>
              </a:ext>
            </a:extLst>
          </p:cNvPr>
          <p:cNvSpPr txBox="1"/>
          <p:nvPr/>
        </p:nvSpPr>
        <p:spPr>
          <a:xfrm>
            <a:off x="5795237" y="2974464"/>
            <a:ext cx="17057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스터디원 1:</a:t>
            </a:r>
            <a:r>
              <a:rPr lang="ko-KR" altLang="en-US" dirty="0" err="1"/>
              <a:t>김벼리</a:t>
            </a:r>
            <a:endParaRPr dirty="0"/>
          </a:p>
        </p:txBody>
      </p:sp>
      <p:sp>
        <p:nvSpPr>
          <p:cNvPr id="11" name="Google Shape;67;p14">
            <a:extLst>
              <a:ext uri="{FF2B5EF4-FFF2-40B4-BE49-F238E27FC236}">
                <a16:creationId xmlns:a16="http://schemas.microsoft.com/office/drawing/2014/main" id="{F4363BDC-9CD5-4217-84E2-87B589E2BB75}"/>
              </a:ext>
            </a:extLst>
          </p:cNvPr>
          <p:cNvSpPr txBox="1"/>
          <p:nvPr/>
        </p:nvSpPr>
        <p:spPr>
          <a:xfrm>
            <a:off x="4376012" y="4461301"/>
            <a:ext cx="17057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스터디원 </a:t>
            </a:r>
            <a:r>
              <a:rPr lang="en-US" altLang="ko" dirty="0"/>
              <a:t>2</a:t>
            </a:r>
            <a:r>
              <a:rPr lang="ko" dirty="0"/>
              <a:t>:</a:t>
            </a:r>
            <a:r>
              <a:rPr lang="ko-KR" altLang="en-US" dirty="0"/>
              <a:t>김유선</a:t>
            </a:r>
            <a:endParaRPr dirty="0"/>
          </a:p>
        </p:txBody>
      </p:sp>
      <p:sp>
        <p:nvSpPr>
          <p:cNvPr id="12" name="Google Shape;67;p14">
            <a:extLst>
              <a:ext uri="{FF2B5EF4-FFF2-40B4-BE49-F238E27FC236}">
                <a16:creationId xmlns:a16="http://schemas.microsoft.com/office/drawing/2014/main" id="{436724F6-CECD-4458-9CE2-63169B3B34EC}"/>
              </a:ext>
            </a:extLst>
          </p:cNvPr>
          <p:cNvSpPr txBox="1"/>
          <p:nvPr/>
        </p:nvSpPr>
        <p:spPr>
          <a:xfrm>
            <a:off x="1475513" y="1655897"/>
            <a:ext cx="17057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스터디원 </a:t>
            </a:r>
            <a:r>
              <a:rPr lang="en-US" altLang="ko" dirty="0"/>
              <a:t>3</a:t>
            </a:r>
            <a:r>
              <a:rPr lang="ko" dirty="0"/>
              <a:t>:</a:t>
            </a:r>
            <a:r>
              <a:rPr lang="ko-KR" altLang="en-US" dirty="0" err="1"/>
              <a:t>김휘중</a:t>
            </a:r>
            <a:endParaRPr dirty="0"/>
          </a:p>
        </p:txBody>
      </p:sp>
      <p:sp>
        <p:nvSpPr>
          <p:cNvPr id="13" name="Google Shape;67;p14">
            <a:extLst>
              <a:ext uri="{FF2B5EF4-FFF2-40B4-BE49-F238E27FC236}">
                <a16:creationId xmlns:a16="http://schemas.microsoft.com/office/drawing/2014/main" id="{D3DFDBE5-744D-4040-9CB4-71F1CBC7685D}"/>
              </a:ext>
            </a:extLst>
          </p:cNvPr>
          <p:cNvSpPr txBox="1"/>
          <p:nvPr/>
        </p:nvSpPr>
        <p:spPr>
          <a:xfrm>
            <a:off x="5795237" y="1655897"/>
            <a:ext cx="17057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스터디원 </a:t>
            </a:r>
            <a:r>
              <a:rPr lang="en-US" altLang="ko" dirty="0"/>
              <a:t>4</a:t>
            </a:r>
            <a:r>
              <a:rPr lang="ko" dirty="0"/>
              <a:t>:</a:t>
            </a:r>
            <a:r>
              <a:rPr lang="ko-KR" altLang="en-US" dirty="0"/>
              <a:t>박정현</a:t>
            </a:r>
            <a:endParaRPr dirty="0"/>
          </a:p>
        </p:txBody>
      </p:sp>
      <p:sp>
        <p:nvSpPr>
          <p:cNvPr id="14" name="Google Shape;67;p14">
            <a:extLst>
              <a:ext uri="{FF2B5EF4-FFF2-40B4-BE49-F238E27FC236}">
                <a16:creationId xmlns:a16="http://schemas.microsoft.com/office/drawing/2014/main" id="{8FDBCD65-0F55-46FA-962F-9B7A9589E07F}"/>
              </a:ext>
            </a:extLst>
          </p:cNvPr>
          <p:cNvSpPr txBox="1"/>
          <p:nvPr/>
        </p:nvSpPr>
        <p:spPr>
          <a:xfrm>
            <a:off x="1475513" y="2734225"/>
            <a:ext cx="17057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스터디원 </a:t>
            </a:r>
            <a:r>
              <a:rPr lang="en-US" altLang="ko" dirty="0"/>
              <a:t>5</a:t>
            </a:r>
            <a:r>
              <a:rPr lang="ko" dirty="0"/>
              <a:t>:</a:t>
            </a:r>
            <a:r>
              <a:rPr lang="ko-KR" altLang="en-US" dirty="0" err="1"/>
              <a:t>이강민</a:t>
            </a: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3" name="Google Shape;73;p15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dirty="0">
                <a:solidFill>
                  <a:srgbClr val="92D050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- </a:t>
            </a:r>
            <a:r>
              <a:rPr lang="ko-KR" altLang="en-US" sz="2000" dirty="0">
                <a:solidFill>
                  <a:srgbClr val="92D050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스터디 진행 방식</a:t>
            </a:r>
            <a:endParaRPr sz="2000" dirty="0">
              <a:solidFill>
                <a:srgbClr val="92D050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6" name="Google Shape;75;p15">
            <a:extLst>
              <a:ext uri="{FF2B5EF4-FFF2-40B4-BE49-F238E27FC236}">
                <a16:creationId xmlns:a16="http://schemas.microsoft.com/office/drawing/2014/main" id="{58E07199-F0EB-4D78-A181-B324F75DDF1D}"/>
              </a:ext>
            </a:extLst>
          </p:cNvPr>
          <p:cNvSpPr txBox="1"/>
          <p:nvPr/>
        </p:nvSpPr>
        <p:spPr>
          <a:xfrm>
            <a:off x="1408975" y="973625"/>
            <a:ext cx="4979400" cy="1600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매주 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‘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앤드류 응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’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강의 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1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개 주차 듣고 필기하여 각자 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Slack 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에 공유하기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.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- 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필기 예시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E0FB76D-6F17-4085-B861-83758E4A20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2269" y="1002768"/>
            <a:ext cx="2193131" cy="64267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B8E8FC0-B27C-4009-B8AB-F6583368F0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7910" y="2657475"/>
            <a:ext cx="3957940" cy="192881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8CF02CD-2D8A-4306-AEC0-628CC13ADF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95716" y="3454312"/>
            <a:ext cx="3000375" cy="112941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dirty="0">
                <a:solidFill>
                  <a:srgbClr val="92D050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- </a:t>
            </a:r>
            <a:r>
              <a:rPr lang="ko-KR" altLang="en-US" sz="2000" dirty="0">
                <a:solidFill>
                  <a:srgbClr val="92D050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스터디 진행 방식</a:t>
            </a:r>
          </a:p>
        </p:txBody>
      </p:sp>
      <p:sp>
        <p:nvSpPr>
          <p:cNvPr id="6" name="Google Shape;83;p16">
            <a:extLst>
              <a:ext uri="{FF2B5EF4-FFF2-40B4-BE49-F238E27FC236}">
                <a16:creationId xmlns:a16="http://schemas.microsoft.com/office/drawing/2014/main" id="{D6163023-E631-4ECC-9D72-BD11004C1969}"/>
              </a:ext>
            </a:extLst>
          </p:cNvPr>
          <p:cNvSpPr txBox="1"/>
          <p:nvPr/>
        </p:nvSpPr>
        <p:spPr>
          <a:xfrm>
            <a:off x="1408975" y="1116500"/>
            <a:ext cx="4979400" cy="892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매주 한 명씩 전담하여 </a:t>
            </a:r>
            <a:endParaRPr lang="en-US" altLang="ko-KR"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수업 관련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발표 진행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6C11C19-9761-494E-9DEC-29679C56A0F8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857876" y="2662605"/>
            <a:ext cx="2520000" cy="2160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3F2778B-8276-491F-8814-682B6B2C4D7A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2736059" y="2662605"/>
            <a:ext cx="2520000" cy="2160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0B6F8AA-E206-4515-8D46-3E2359E0EB58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5857876" y="305789"/>
            <a:ext cx="2520000" cy="2160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3" name="Google Shape;63;p14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266522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3" name="Google Shape;63;p14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공부한 내용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96CEE6B-8D7E-4B83-9346-65F148348B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8975" y="1473199"/>
            <a:ext cx="6807337" cy="2571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6789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3" name="Google Shape;63;p14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1455575" y="808811"/>
            <a:ext cx="3116425" cy="534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Multi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Feature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로의 확장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54ACBC5-474D-43DA-8AB8-4EAD4336B7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2203" y="1766754"/>
            <a:ext cx="3805397" cy="177869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D812759-52DB-4E70-B21F-253CF748E0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28727" y="808811"/>
            <a:ext cx="3342398" cy="4118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1314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3" name="Google Shape;63;p14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1353974" y="1018075"/>
            <a:ext cx="2114939" cy="892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Feature Scaling 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의 이유 와 방식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501B9D0-29ED-49C9-BE61-6873C28CED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9089" y="2992858"/>
            <a:ext cx="3191093" cy="165508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41CDAA4-8196-4606-87C4-2143FFAB57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97318" y="921063"/>
            <a:ext cx="4158343" cy="228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9487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3" name="Google Shape;63;p14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적절한 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Learning Rate 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정하기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5439529-7682-4316-A8DE-0167989225B6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2380343" y="1055550"/>
            <a:ext cx="4320000" cy="1800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88D88E3-5186-47F4-991B-C35AA820C063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2412000" y="3065646"/>
            <a:ext cx="4320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015697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160</Words>
  <Application>Microsoft Office PowerPoint</Application>
  <PresentationFormat>화면 슬라이드 쇼(16:9)</PresentationFormat>
  <Paragraphs>40</Paragraphs>
  <Slides>18</Slides>
  <Notes>18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2" baseType="lpstr">
      <vt:lpstr>Cambria Math</vt:lpstr>
      <vt:lpstr>Arial</vt:lpstr>
      <vt:lpstr>NanumGothic ExtraBold</vt:lpstr>
      <vt:lpstr>Simple Light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김유선</cp:lastModifiedBy>
  <cp:revision>4</cp:revision>
  <dcterms:modified xsi:type="dcterms:W3CDTF">2022-04-03T06:03:03Z</dcterms:modified>
</cp:coreProperties>
</file>